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68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9" r:id="rId23"/>
    <p:sldId id="288" r:id="rId24"/>
    <p:sldId id="290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00"/>
    <a:srgbClr val="902481"/>
    <a:srgbClr val="8E008E"/>
    <a:srgbClr val="660066"/>
    <a:srgbClr val="800080"/>
    <a:srgbClr val="CC00CC"/>
    <a:srgbClr val="99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4667" autoAdjust="0"/>
  </p:normalViewPr>
  <p:slideViewPr>
    <p:cSldViewPr>
      <p:cViewPr>
        <p:scale>
          <a:sx n="70" d="100"/>
          <a:sy n="70" d="100"/>
        </p:scale>
        <p:origin x="-158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6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013122A-4C23-419D-9546-98E8BEAD9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3C528A-BE63-4C33-9D6E-8E7D098B2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B5100B-2DBD-4ACA-9886-BF38E3DD1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A8DB72-A900-49DD-B0D9-51DF6240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3EAAB6-B01F-47A2-96ED-18D0A77C7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BFD8F6-CA46-46F7-8427-7A35F5072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B71CB-C49B-4FDB-A427-DC01D397C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D5542-4A86-41C3-BFFA-45DB7AA64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8508F1-AFF3-4937-89B7-55207848E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1F3050-B7DD-427E-AB9E-9BC794F02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E4C0D-2AA9-4C6C-BAED-A32039DCF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C3EDF9-BD10-4ACF-A7EF-A6186A51A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D55E5AE-A543-42D7-AFDE-82D775EBB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pic>
        <p:nvPicPr>
          <p:cNvPr id="1038" name="Picture 13" descr="headerkp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0960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0" descr="k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096000"/>
            <a:ext cx="5486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2" descr="headerkp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486400" y="6096000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Rectangle 14"/>
          <p:cNvSpPr>
            <a:spLocks noChangeArrowheads="1"/>
          </p:cNvSpPr>
          <p:nvPr/>
        </p:nvSpPr>
        <p:spPr bwMode="auto">
          <a:xfrm>
            <a:off x="5410200" y="6118225"/>
            <a:ext cx="2514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800">
                <a:solidFill>
                  <a:srgbClr val="FF9900"/>
                </a:solidFill>
              </a:rPr>
              <a:t>"Lembaga independen yang merupakan mekanisme nasional untuk menghapuskan kekerasan terhadap perempuan yang didirikan berdasarkan Keputusan Presiden Nomor 181/1998 pada tanggal 15 Oktober 1998."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6966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696200" cy="2057400"/>
          </a:xfrm>
        </p:spPr>
        <p:txBody>
          <a:bodyPr>
            <a:noAutofit/>
          </a:bodyPr>
          <a:lstStyle/>
          <a:p>
            <a:r>
              <a:rPr lang="en-US" sz="4800" dirty="0" err="1" smtClean="0"/>
              <a:t>Urgensi</a:t>
            </a:r>
            <a:r>
              <a:rPr lang="en-US" sz="4800" dirty="0" smtClean="0"/>
              <a:t> </a:t>
            </a:r>
            <a:r>
              <a:rPr lang="en-US" sz="4800" dirty="0" err="1" smtClean="0"/>
              <a:t>Perlindungan</a:t>
            </a:r>
            <a:r>
              <a:rPr lang="en-US" sz="4800" dirty="0" smtClean="0"/>
              <a:t> PRT </a:t>
            </a:r>
            <a:r>
              <a:rPr lang="en-US" sz="4800" dirty="0" err="1" smtClean="0"/>
              <a:t>di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&amp; </a:t>
            </a:r>
            <a:r>
              <a:rPr lang="en-US" sz="4800" dirty="0" err="1" smtClean="0"/>
              <a:t>di</a:t>
            </a:r>
            <a:r>
              <a:rPr lang="en-US" sz="4800" dirty="0" smtClean="0"/>
              <a:t> </a:t>
            </a:r>
            <a:r>
              <a:rPr lang="en-US" sz="4800" dirty="0" err="1" smtClean="0"/>
              <a:t>luar</a:t>
            </a:r>
            <a:r>
              <a:rPr lang="en-US" sz="4800" dirty="0" smtClean="0"/>
              <a:t> </a:t>
            </a:r>
            <a:r>
              <a:rPr lang="en-US" sz="4800" dirty="0" err="1" smtClean="0"/>
              <a:t>Negeri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581400"/>
            <a:ext cx="6400800" cy="762000"/>
          </a:xfrm>
        </p:spPr>
        <p:txBody>
          <a:bodyPr/>
          <a:lstStyle/>
          <a:p>
            <a:pPr algn="r"/>
            <a:r>
              <a:rPr lang="en-US" sz="4400" dirty="0" err="1" smtClean="0"/>
              <a:t>Komnas</a:t>
            </a:r>
            <a:r>
              <a:rPr lang="en-US" sz="4400" dirty="0" smtClean="0"/>
              <a:t> </a:t>
            </a:r>
            <a:r>
              <a:rPr lang="en-US" sz="4400" dirty="0" err="1" smtClean="0"/>
              <a:t>Perempuan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401050" cy="56388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Century" pitchFamily="18" charset="0"/>
              </a:rPr>
              <a:t>Pembahasan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tentang</a:t>
            </a:r>
            <a:r>
              <a:rPr lang="en-US" sz="2800" dirty="0" smtClean="0">
                <a:latin typeface="Century" pitchFamily="18" charset="0"/>
              </a:rPr>
              <a:t> standard setting </a:t>
            </a:r>
            <a:r>
              <a:rPr lang="en-US" sz="2800" dirty="0" err="1" smtClean="0">
                <a:latin typeface="Century" pitchFamily="18" charset="0"/>
              </a:rPr>
              <a:t>bagi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Perlindungan</a:t>
            </a:r>
            <a:r>
              <a:rPr lang="en-US" sz="2800" dirty="0" smtClean="0">
                <a:latin typeface="Century" pitchFamily="18" charset="0"/>
              </a:rPr>
              <a:t> PRT </a:t>
            </a:r>
            <a:r>
              <a:rPr lang="en-US" sz="2800" dirty="0" err="1" smtClean="0">
                <a:latin typeface="Century" pitchFamily="18" charset="0"/>
              </a:rPr>
              <a:t>sudah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dibahas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sejak</a:t>
            </a:r>
            <a:r>
              <a:rPr lang="en-US" sz="2800" dirty="0" smtClean="0">
                <a:latin typeface="Century" pitchFamily="18" charset="0"/>
              </a:rPr>
              <a:t> 1948; </a:t>
            </a:r>
            <a:r>
              <a:rPr lang="en-US" sz="2800" dirty="0" err="1" smtClean="0">
                <a:latin typeface="Century" pitchFamily="18" charset="0"/>
              </a:rPr>
              <a:t>pada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Aksi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Normatif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Kondisi</a:t>
            </a:r>
            <a:r>
              <a:rPr lang="en-US" sz="2800" dirty="0" smtClean="0">
                <a:latin typeface="Century" pitchFamily="18" charset="0"/>
              </a:rPr>
              <a:t> PRT.</a:t>
            </a:r>
          </a:p>
          <a:p>
            <a:pPr eaLnBrk="1" hangingPunct="1"/>
            <a:r>
              <a:rPr lang="en-US" sz="2800" dirty="0" err="1" smtClean="0">
                <a:latin typeface="Century" pitchFamily="18" charset="0"/>
              </a:rPr>
              <a:t>Pembahasan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kembali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pada</a:t>
            </a:r>
            <a:r>
              <a:rPr lang="en-US" sz="2800" dirty="0" smtClean="0">
                <a:latin typeface="Century" pitchFamily="18" charset="0"/>
              </a:rPr>
              <a:t> 1965, 2002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2008. </a:t>
            </a:r>
          </a:p>
          <a:p>
            <a:pPr eaLnBrk="1" hangingPunct="1"/>
            <a:r>
              <a:rPr lang="en-US" sz="2800" dirty="0" err="1" smtClean="0">
                <a:latin typeface="Century" pitchFamily="18" charset="0"/>
              </a:rPr>
              <a:t>Pembahasan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pada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sesi</a:t>
            </a:r>
            <a:r>
              <a:rPr lang="en-US" sz="2800" dirty="0" smtClean="0">
                <a:latin typeface="Century" pitchFamily="18" charset="0"/>
              </a:rPr>
              <a:t> 99 </a:t>
            </a:r>
            <a:r>
              <a:rPr lang="en-US" sz="2800" dirty="0" err="1" smtClean="0">
                <a:latin typeface="Century" pitchFamily="18" charset="0"/>
              </a:rPr>
              <a:t>Konferensi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perburuhan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Internasional</a:t>
            </a:r>
            <a:r>
              <a:rPr lang="en-US" sz="2800" dirty="0" smtClean="0">
                <a:latin typeface="Century" pitchFamily="18" charset="0"/>
              </a:rPr>
              <a:t>. </a:t>
            </a:r>
          </a:p>
          <a:p>
            <a:r>
              <a:rPr lang="en-US" sz="2800" dirty="0" err="1" smtClean="0">
                <a:latin typeface="Century" pitchFamily="18" charset="0"/>
              </a:rPr>
              <a:t>Konvensi</a:t>
            </a:r>
            <a:r>
              <a:rPr lang="en-US" sz="2800" dirty="0" smtClean="0">
                <a:latin typeface="Century" pitchFamily="18" charset="0"/>
              </a:rPr>
              <a:t> ILO 189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Rekomendasi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</a:t>
            </a:r>
            <a:r>
              <a:rPr lang="en-US" sz="2800" dirty="0" smtClean="0">
                <a:latin typeface="Century" pitchFamily="18" charset="0"/>
              </a:rPr>
              <a:t> 201; </a:t>
            </a:r>
            <a:r>
              <a:rPr lang="en-US" sz="2800" dirty="0" err="1" smtClean="0">
                <a:latin typeface="Century" pitchFamily="18" charset="0"/>
              </a:rPr>
              <a:t>Tentang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Kerja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Layak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bagi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Pekerja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disahkan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pada</a:t>
            </a:r>
            <a:r>
              <a:rPr lang="en-US" sz="2800" dirty="0" smtClean="0">
                <a:latin typeface="Century" pitchFamily="18" charset="0"/>
              </a:rPr>
              <a:t> 16 </a:t>
            </a:r>
            <a:r>
              <a:rPr lang="en-US" sz="2800" dirty="0" err="1" smtClean="0">
                <a:latin typeface="Century" pitchFamily="18" charset="0"/>
              </a:rPr>
              <a:t>Juli</a:t>
            </a:r>
            <a:r>
              <a:rPr lang="en-US" sz="2800" dirty="0" smtClean="0">
                <a:latin typeface="Century" pitchFamily="18" charset="0"/>
              </a:rPr>
              <a:t> 2011 </a:t>
            </a:r>
            <a:r>
              <a:rPr lang="en-US" sz="2800" dirty="0" err="1" smtClean="0">
                <a:latin typeface="Century" pitchFamily="18" charset="0"/>
              </a:rPr>
              <a:t>dalam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sidang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Konferensi</a:t>
            </a:r>
            <a:r>
              <a:rPr lang="en-US" sz="2800" dirty="0" smtClean="0">
                <a:latin typeface="Century" pitchFamily="18" charset="0"/>
              </a:rPr>
              <a:t> ILO </a:t>
            </a:r>
            <a:r>
              <a:rPr lang="en-US" sz="2800" dirty="0" err="1" smtClean="0">
                <a:latin typeface="Century" pitchFamily="18" charset="0"/>
              </a:rPr>
              <a:t>ke</a:t>
            </a:r>
            <a:r>
              <a:rPr lang="en-US" sz="2800" dirty="0" smtClean="0">
                <a:latin typeface="Century" pitchFamily="18" charset="0"/>
              </a:rPr>
              <a:t> 100 </a:t>
            </a:r>
            <a:r>
              <a:rPr lang="en-US" sz="2800" dirty="0" err="1" smtClean="0">
                <a:latin typeface="Century" pitchFamily="18" charset="0"/>
              </a:rPr>
              <a:t>di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Jenewa</a:t>
            </a:r>
            <a:r>
              <a:rPr lang="en-US" sz="2800" dirty="0" smtClean="0">
                <a:latin typeface="Century" pitchFamily="18" charset="0"/>
              </a:rPr>
              <a:t> Swiss.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02005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8096250" cy="5562600"/>
          </a:xfrm>
        </p:spPr>
        <p:txBody>
          <a:bodyPr/>
          <a:lstStyle/>
          <a:p>
            <a:r>
              <a:rPr lang="en-US" sz="2800" dirty="0" err="1" smtClean="0">
                <a:latin typeface="Century" pitchFamily="18" charset="0"/>
              </a:rPr>
              <a:t>Prinsip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Kerja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Layak</a:t>
            </a:r>
            <a:r>
              <a:rPr lang="en-US" sz="2800" dirty="0" smtClean="0">
                <a:latin typeface="Century" pitchFamily="18" charset="0"/>
              </a:rPr>
              <a:t> ; </a:t>
            </a:r>
            <a:r>
              <a:rPr lang="en-US" sz="2800" dirty="0" err="1" smtClean="0">
                <a:latin typeface="Century" pitchFamily="18" charset="0"/>
              </a:rPr>
              <a:t>Kondisi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kerja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mana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terdapat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peluang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sama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antara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laki-laki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perempuan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untuk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mendapatkan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pekerjaan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layak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produktif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dalam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suasana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bebas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setara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terjamin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bermartabat</a:t>
            </a:r>
            <a:r>
              <a:rPr lang="en-US" sz="2800" dirty="0" smtClean="0">
                <a:latin typeface="Century" pitchFamily="18" charset="0"/>
              </a:rPr>
              <a:t>. </a:t>
            </a:r>
          </a:p>
          <a:p>
            <a:r>
              <a:rPr lang="en-US" sz="2800" dirty="0" err="1" smtClean="0">
                <a:latin typeface="Century" pitchFamily="18" charset="0"/>
              </a:rPr>
              <a:t>Konvensi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terdiri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dari</a:t>
            </a:r>
            <a:r>
              <a:rPr lang="en-US" sz="2800" dirty="0" smtClean="0">
                <a:latin typeface="Century" pitchFamily="18" charset="0"/>
              </a:rPr>
              <a:t> 27 </a:t>
            </a:r>
            <a:r>
              <a:rPr lang="en-US" sz="2800" dirty="0" err="1" smtClean="0">
                <a:latin typeface="Century" pitchFamily="18" charset="0"/>
              </a:rPr>
              <a:t>Pasal</a:t>
            </a:r>
            <a:r>
              <a:rPr lang="en-US" sz="2800" dirty="0" smtClean="0">
                <a:latin typeface="Century" pitchFamily="18" charset="0"/>
              </a:rPr>
              <a:t> ; </a:t>
            </a:r>
            <a:r>
              <a:rPr lang="en-US" sz="2800" dirty="0" err="1" smtClean="0">
                <a:latin typeface="Century" pitchFamily="18" charset="0"/>
              </a:rPr>
              <a:t>Pembukaan,definisi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ruang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lingkup</a:t>
            </a:r>
            <a:r>
              <a:rPr lang="en-US" sz="2800" dirty="0" smtClean="0">
                <a:latin typeface="Century" pitchFamily="18" charset="0"/>
              </a:rPr>
              <a:t> PRT, </a:t>
            </a:r>
            <a:r>
              <a:rPr lang="en-US" sz="2800" dirty="0" err="1" smtClean="0">
                <a:latin typeface="Century" pitchFamily="18" charset="0"/>
              </a:rPr>
              <a:t>prinsip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promosi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hak-hak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dasar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tempat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kerja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Hak-hak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normatif</a:t>
            </a:r>
            <a:r>
              <a:rPr lang="en-US" sz="2800" dirty="0" smtClean="0">
                <a:latin typeface="Century" pitchFamily="18" charset="0"/>
              </a:rPr>
              <a:t> ;jam </a:t>
            </a:r>
            <a:r>
              <a:rPr lang="en-US" sz="2800" dirty="0" err="1" smtClean="0">
                <a:latin typeface="Century" pitchFamily="18" charset="0"/>
              </a:rPr>
              <a:t>kerja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pengupahan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libur</a:t>
            </a:r>
            <a:r>
              <a:rPr lang="en-US" sz="2800" dirty="0" smtClean="0">
                <a:latin typeface="Century" pitchFamily="18" charset="0"/>
              </a:rPr>
              <a:t>,  </a:t>
            </a:r>
            <a:r>
              <a:rPr lang="en-US" sz="2800" dirty="0" err="1" smtClean="0">
                <a:latin typeface="Century" pitchFamily="18" charset="0"/>
              </a:rPr>
              <a:t>cuti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kontrak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kerha</a:t>
            </a:r>
            <a:r>
              <a:rPr lang="en-US" sz="2800" dirty="0" smtClean="0">
                <a:latin typeface="Century" pitchFamily="18" charset="0"/>
              </a:rPr>
              <a:t>, K3, </a:t>
            </a:r>
            <a:r>
              <a:rPr lang="en-US" sz="2800" dirty="0" err="1" smtClean="0">
                <a:latin typeface="Century" pitchFamily="18" charset="0"/>
              </a:rPr>
              <a:t>pengaturan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agen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Pemberlakuan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konvensi</a:t>
            </a:r>
            <a:endParaRPr lang="en-US" sz="2800" dirty="0" smtClean="0">
              <a:latin typeface="Century" pitchFamily="18" charset="0"/>
            </a:endParaRPr>
          </a:p>
          <a:p>
            <a:endParaRPr lang="en-US" dirty="0" smtClean="0">
              <a:latin typeface="Century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4865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latin typeface="Century" pitchFamily="18" charset="0"/>
              </a:rPr>
              <a:t>Pasal</a:t>
            </a:r>
            <a:r>
              <a:rPr lang="en-US" sz="4400" dirty="0" smtClean="0">
                <a:latin typeface="Century" pitchFamily="18" charset="0"/>
              </a:rPr>
              <a:t> 1-2 </a:t>
            </a:r>
            <a:r>
              <a:rPr lang="en-US" sz="4400" dirty="0" err="1" smtClean="0">
                <a:latin typeface="Century" pitchFamily="18" charset="0"/>
              </a:rPr>
              <a:t>Konvensi</a:t>
            </a:r>
            <a:r>
              <a:rPr lang="en-US" sz="4400" dirty="0" smtClean="0">
                <a:latin typeface="Century" pitchFamily="18" charset="0"/>
              </a:rPr>
              <a:t> ; </a:t>
            </a:r>
            <a:br>
              <a:rPr lang="en-US" sz="4400" dirty="0" smtClean="0">
                <a:latin typeface="Century" pitchFamily="18" charset="0"/>
              </a:rPr>
            </a:br>
            <a:r>
              <a:rPr lang="en-US" sz="4400" dirty="0" err="1" smtClean="0">
                <a:latin typeface="Century" pitchFamily="18" charset="0"/>
              </a:rPr>
              <a:t>Ruang</a:t>
            </a:r>
            <a:r>
              <a:rPr lang="en-US" sz="4400" dirty="0" smtClean="0">
                <a:latin typeface="Century" pitchFamily="18" charset="0"/>
              </a:rPr>
              <a:t> </a:t>
            </a:r>
            <a:r>
              <a:rPr lang="en-US" sz="4400" dirty="0" err="1" smtClean="0">
                <a:latin typeface="Century" pitchFamily="18" charset="0"/>
              </a:rPr>
              <a:t>Lingkup</a:t>
            </a:r>
            <a:r>
              <a:rPr lang="en-US" sz="4400" dirty="0" smtClean="0">
                <a:latin typeface="Century" pitchFamily="18" charset="0"/>
              </a:rPr>
              <a:t> </a:t>
            </a:r>
            <a:r>
              <a:rPr lang="en-US" sz="4400" dirty="0" err="1" smtClean="0">
                <a:latin typeface="Century" pitchFamily="18" charset="0"/>
              </a:rPr>
              <a:t>dan</a:t>
            </a:r>
            <a:r>
              <a:rPr lang="en-US" sz="4400" dirty="0" smtClean="0">
                <a:latin typeface="Century" pitchFamily="18" charset="0"/>
              </a:rPr>
              <a:t> </a:t>
            </a:r>
            <a:r>
              <a:rPr lang="en-US" sz="4400" dirty="0" err="1" smtClean="0">
                <a:latin typeface="Century" pitchFamily="18" charset="0"/>
              </a:rPr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48650" cy="51054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entury" pitchFamily="18" charset="0"/>
              </a:rPr>
              <a:t>“</a:t>
            </a:r>
            <a:r>
              <a:rPr lang="en-US" sz="2800" dirty="0" err="1" smtClean="0">
                <a:latin typeface="Century" pitchFamily="18" charset="0"/>
              </a:rPr>
              <a:t>pekerjaan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r>
              <a:rPr lang="en-US" sz="2800" dirty="0" smtClean="0">
                <a:latin typeface="Century" pitchFamily="18" charset="0"/>
              </a:rPr>
              <a:t>” </a:t>
            </a:r>
            <a:r>
              <a:rPr lang="en-US" sz="2800" dirty="0" err="1" smtClean="0">
                <a:latin typeface="Century" pitchFamily="18" charset="0"/>
              </a:rPr>
              <a:t>berarti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pekerjaan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dilaksanakan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dalam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atau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untuk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satu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atau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beberapa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r>
              <a:rPr lang="en-US" sz="2800" dirty="0" smtClean="0">
                <a:latin typeface="Century" pitchFamily="18" charset="0"/>
              </a:rPr>
              <a:t>; </a:t>
            </a:r>
          </a:p>
          <a:p>
            <a:pPr eaLnBrk="1" hangingPunct="1"/>
            <a:r>
              <a:rPr lang="en-US" sz="2800" dirty="0" smtClean="0">
                <a:latin typeface="Century" pitchFamily="18" charset="0"/>
              </a:rPr>
              <a:t> “</a:t>
            </a:r>
            <a:r>
              <a:rPr lang="en-US" sz="2800" dirty="0" err="1" smtClean="0">
                <a:latin typeface="Century" pitchFamily="18" charset="0"/>
              </a:rPr>
              <a:t>pekerja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r>
              <a:rPr lang="en-US" sz="2800" dirty="0" smtClean="0">
                <a:latin typeface="Century" pitchFamily="18" charset="0"/>
              </a:rPr>
              <a:t>” </a:t>
            </a:r>
            <a:r>
              <a:rPr lang="en-US" sz="2800" dirty="0" err="1" smtClean="0">
                <a:latin typeface="Century" pitchFamily="18" charset="0"/>
              </a:rPr>
              <a:t>berarti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setiap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orang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terikat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dalam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pekerjaan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dalam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suatu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hubungan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kerja</a:t>
            </a:r>
            <a:r>
              <a:rPr lang="en-US" sz="2800" dirty="0" smtClean="0">
                <a:latin typeface="Century" pitchFamily="18" charset="0"/>
              </a:rPr>
              <a:t>; </a:t>
            </a:r>
          </a:p>
          <a:p>
            <a:pPr eaLnBrk="1" hangingPunct="1"/>
            <a:r>
              <a:rPr lang="en-US" sz="2800" dirty="0" err="1" smtClean="0">
                <a:latin typeface="Century" pitchFamily="18" charset="0"/>
              </a:rPr>
              <a:t>Seseorang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melaksanakan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pekerjaan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hanya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kadang-kadang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atau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sporadis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bukan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sarana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mencari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nafkah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bukan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pekerja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rumah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tangga</a:t>
            </a:r>
            <a:endParaRPr lang="en-US" sz="2800" dirty="0" smtClean="0">
              <a:latin typeface="Century" pitchFamily="18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32485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latin typeface="Century" pitchFamily="18" charset="0"/>
              </a:rPr>
              <a:t>Pasal</a:t>
            </a:r>
            <a:r>
              <a:rPr lang="en-US" sz="4400" dirty="0" smtClean="0">
                <a:latin typeface="Century" pitchFamily="18" charset="0"/>
              </a:rPr>
              <a:t> 3 ; </a:t>
            </a:r>
            <a:r>
              <a:rPr lang="en-US" sz="4400" dirty="0" err="1" smtClean="0">
                <a:latin typeface="Century" pitchFamily="18" charset="0"/>
              </a:rPr>
              <a:t>Hak-hak</a:t>
            </a:r>
            <a:r>
              <a:rPr lang="en-US" sz="4400" dirty="0" smtClean="0">
                <a:latin typeface="Century" pitchFamily="18" charset="0"/>
              </a:rPr>
              <a:t> fundamental </a:t>
            </a:r>
            <a:r>
              <a:rPr lang="en-US" sz="4400" dirty="0" err="1" smtClean="0">
                <a:latin typeface="Century" pitchFamily="18" charset="0"/>
              </a:rPr>
              <a:t>di</a:t>
            </a:r>
            <a:r>
              <a:rPr lang="en-US" sz="4400" dirty="0" smtClean="0">
                <a:latin typeface="Century" pitchFamily="18" charset="0"/>
              </a:rPr>
              <a:t> </a:t>
            </a:r>
            <a:r>
              <a:rPr lang="en-US" sz="4400" dirty="0" err="1" smtClean="0">
                <a:latin typeface="Century" pitchFamily="18" charset="0"/>
              </a:rPr>
              <a:t>Tempat</a:t>
            </a:r>
            <a:r>
              <a:rPr lang="en-US" sz="4400" dirty="0" smtClean="0">
                <a:latin typeface="Century" pitchFamily="18" charset="0"/>
              </a:rPr>
              <a:t> </a:t>
            </a:r>
            <a:r>
              <a:rPr lang="en-US" sz="4400" dirty="0" err="1" smtClean="0">
                <a:latin typeface="Century" pitchFamily="18" charset="0"/>
              </a:rPr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77250" cy="51054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entury" pitchFamily="18" charset="0"/>
              </a:rPr>
              <a:t>Kebebasan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berserikat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pengakuan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efektif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atas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perundingan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bersama</a:t>
            </a:r>
            <a:r>
              <a:rPr lang="en-US" dirty="0" smtClean="0">
                <a:latin typeface="Century" pitchFamily="18" charset="0"/>
              </a:rPr>
              <a:t>;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Penghapusan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segala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bentuk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paksa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atau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wajib</a:t>
            </a:r>
            <a:endParaRPr lang="en-US" dirty="0" smtClean="0">
              <a:latin typeface="Century" pitchFamily="18" charset="0"/>
            </a:endParaRP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Penghapusan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efektif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pekerja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anak</a:t>
            </a:r>
            <a:endParaRPr lang="en-US" dirty="0" smtClean="0">
              <a:latin typeface="Century" pitchFamily="18" charset="0"/>
            </a:endParaRP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Penghapusan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diskriminasi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dalam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hal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pekerjaan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jabatan</a:t>
            </a:r>
            <a:endParaRPr lang="en-US" dirty="0" smtClean="0">
              <a:latin typeface="Century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2450" cy="1143000"/>
          </a:xfrm>
        </p:spPr>
        <p:txBody>
          <a:bodyPr/>
          <a:lstStyle/>
          <a:p>
            <a:r>
              <a:rPr lang="en-US" sz="4400" dirty="0" err="1" smtClean="0">
                <a:latin typeface="Century" pitchFamily="18" charset="0"/>
              </a:rPr>
              <a:t>Pasal</a:t>
            </a:r>
            <a:r>
              <a:rPr lang="en-US" sz="4400" dirty="0" smtClean="0">
                <a:latin typeface="Century" pitchFamily="18" charset="0"/>
              </a:rPr>
              <a:t> 4 ; </a:t>
            </a:r>
            <a:r>
              <a:rPr lang="en-US" sz="4400" dirty="0" err="1" smtClean="0">
                <a:latin typeface="Century" pitchFamily="18" charset="0"/>
              </a:rPr>
              <a:t>Pengaturan</a:t>
            </a:r>
            <a:r>
              <a:rPr lang="en-US" sz="4400" dirty="0" smtClean="0">
                <a:latin typeface="Century" pitchFamily="18" charset="0"/>
              </a:rPr>
              <a:t> PRTA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48650" cy="495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entury" pitchFamily="18" charset="0"/>
              </a:rPr>
              <a:t>Penentuan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usia</a:t>
            </a:r>
            <a:r>
              <a:rPr lang="en-US" dirty="0" smtClean="0">
                <a:latin typeface="Century" pitchFamily="18" charset="0"/>
              </a:rPr>
              <a:t> minimum </a:t>
            </a:r>
            <a:r>
              <a:rPr lang="en-US" dirty="0" err="1" smtClean="0">
                <a:latin typeface="Century" pitchFamily="18" charset="0"/>
              </a:rPr>
              <a:t>untuk</a:t>
            </a:r>
            <a:r>
              <a:rPr lang="en-US" dirty="0" smtClean="0">
                <a:latin typeface="Century" pitchFamily="18" charset="0"/>
              </a:rPr>
              <a:t> PRT </a:t>
            </a:r>
            <a:r>
              <a:rPr lang="en-US" dirty="0" err="1" smtClean="0">
                <a:latin typeface="Century" pitchFamily="18" charset="0"/>
              </a:rPr>
              <a:t>berdasarkan</a:t>
            </a:r>
            <a:r>
              <a:rPr lang="en-US" dirty="0" smtClean="0">
                <a:latin typeface="Century" pitchFamily="18" charset="0"/>
              </a:rPr>
              <a:t> K.ILO 138, K.ILO 182 </a:t>
            </a:r>
            <a:r>
              <a:rPr lang="en-US" dirty="0" err="1" smtClean="0">
                <a:latin typeface="Century" pitchFamily="18" charset="0"/>
              </a:rPr>
              <a:t>tentang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bentuk-bentuk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terburuk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pekerja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anak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dirty="0" smtClean="0">
                <a:latin typeface="Century" pitchFamily="18" charset="0"/>
              </a:rPr>
              <a:t>PRT </a:t>
            </a:r>
            <a:r>
              <a:rPr lang="en-US" dirty="0" err="1" smtClean="0">
                <a:latin typeface="Century" pitchFamily="18" charset="0"/>
              </a:rPr>
              <a:t>dibawah</a:t>
            </a:r>
            <a:r>
              <a:rPr lang="en-US" dirty="0" smtClean="0">
                <a:latin typeface="Century" pitchFamily="18" charset="0"/>
              </a:rPr>
              <a:t> 18 </a:t>
            </a:r>
            <a:r>
              <a:rPr lang="en-US" dirty="0" err="1" smtClean="0">
                <a:latin typeface="Century" pitchFamily="18" charset="0"/>
              </a:rPr>
              <a:t>tahun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tidak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menghalangi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mereka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untuk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memperoleh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pendidikan</a:t>
            </a:r>
            <a:endParaRPr lang="en-US" dirty="0" smtClean="0">
              <a:latin typeface="Century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245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Century" pitchFamily="18" charset="0"/>
              </a:rPr>
              <a:t>Pasal</a:t>
            </a:r>
            <a:r>
              <a:rPr lang="en-US" sz="2800" dirty="0" smtClean="0">
                <a:latin typeface="Century" pitchFamily="18" charset="0"/>
              </a:rPr>
              <a:t> 5-6 : </a:t>
            </a:r>
            <a:r>
              <a:rPr lang="en-US" sz="2800" dirty="0" err="1" smtClean="0">
                <a:latin typeface="Century" pitchFamily="18" charset="0"/>
              </a:rPr>
              <a:t>Perlindungan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dari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segala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bentuk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kekerasan</a:t>
            </a:r>
            <a:r>
              <a:rPr lang="en-US" sz="2800" dirty="0" smtClean="0">
                <a:latin typeface="Century" pitchFamily="18" charset="0"/>
              </a:rPr>
              <a:t>, </a:t>
            </a:r>
            <a:r>
              <a:rPr lang="en-US" sz="2800" dirty="0" err="1" smtClean="0">
                <a:latin typeface="Century" pitchFamily="18" charset="0"/>
              </a:rPr>
              <a:t>pelecehan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siksaan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hak</a:t>
            </a:r>
            <a:r>
              <a:rPr lang="en-US" sz="2800" dirty="0" smtClean="0">
                <a:latin typeface="Century" pitchFamily="18" charset="0"/>
              </a:rPr>
              <a:t> privacy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172450" cy="495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entury" pitchFamily="18" charset="0"/>
              </a:rPr>
              <a:t>menikmati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ketentuan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 yang </a:t>
            </a:r>
            <a:r>
              <a:rPr lang="en-US" dirty="0" err="1" smtClean="0">
                <a:latin typeface="Century" pitchFamily="18" charset="0"/>
              </a:rPr>
              <a:t>adil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serta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kondisi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 yang </a:t>
            </a:r>
            <a:r>
              <a:rPr lang="en-US" dirty="0" err="1" smtClean="0">
                <a:latin typeface="Century" pitchFamily="18" charset="0"/>
              </a:rPr>
              <a:t>layak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dan</a:t>
            </a:r>
            <a:r>
              <a:rPr lang="en-US" dirty="0" smtClean="0">
                <a:latin typeface="Century" pitchFamily="18" charset="0"/>
              </a:rPr>
              <a:t>, </a:t>
            </a:r>
            <a:r>
              <a:rPr lang="en-US" dirty="0" err="1" smtClean="0">
                <a:latin typeface="Century" pitchFamily="18" charset="0"/>
              </a:rPr>
              <a:t>jika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mereka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tinggal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dalam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rumah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tangga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tersebut</a:t>
            </a:r>
            <a:r>
              <a:rPr lang="en-US" dirty="0" smtClean="0">
                <a:latin typeface="Century" pitchFamily="18" charset="0"/>
              </a:rPr>
              <a:t>, </a:t>
            </a:r>
            <a:r>
              <a:rPr lang="en-US" dirty="0" err="1" smtClean="0">
                <a:latin typeface="Century" pitchFamily="18" charset="0"/>
              </a:rPr>
              <a:t>kondisi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hidup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layak</a:t>
            </a:r>
            <a:r>
              <a:rPr lang="en-US" dirty="0" smtClean="0">
                <a:latin typeface="Century" pitchFamily="18" charset="0"/>
              </a:rPr>
              <a:t> yang </a:t>
            </a:r>
            <a:r>
              <a:rPr lang="en-US" dirty="0" err="1" smtClean="0">
                <a:latin typeface="Century" pitchFamily="18" charset="0"/>
              </a:rPr>
              <a:t>menghormati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privasi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mereka</a:t>
            </a:r>
            <a:r>
              <a:rPr lang="en-US" dirty="0" smtClean="0">
                <a:latin typeface="Century" pitchFamily="18" charset="0"/>
              </a:rPr>
              <a:t>. 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Menjamin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pekerja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rumah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tangga</a:t>
            </a:r>
            <a:r>
              <a:rPr lang="en-US" dirty="0" smtClean="0">
                <a:latin typeface="Century" pitchFamily="18" charset="0"/>
              </a:rPr>
              <a:t>  </a:t>
            </a:r>
            <a:r>
              <a:rPr lang="en-US" dirty="0" err="1" smtClean="0">
                <a:latin typeface="Century" pitchFamily="18" charset="0"/>
              </a:rPr>
              <a:t>Mendapatkan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perlindungan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efektif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atas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segala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bentuk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penyalahgunaan</a:t>
            </a:r>
            <a:r>
              <a:rPr lang="en-US" dirty="0" smtClean="0">
                <a:latin typeface="Century" pitchFamily="18" charset="0"/>
              </a:rPr>
              <a:t>, </a:t>
            </a:r>
            <a:r>
              <a:rPr lang="en-US" dirty="0" err="1" smtClean="0">
                <a:latin typeface="Century" pitchFamily="18" charset="0"/>
              </a:rPr>
              <a:t>pelecehan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kekerasan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2450" cy="762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Century" pitchFamily="18" charset="0"/>
              </a:rPr>
              <a:t>Pasal</a:t>
            </a:r>
            <a:r>
              <a:rPr lang="en-US" sz="3200" dirty="0" smtClean="0">
                <a:latin typeface="Century" pitchFamily="18" charset="0"/>
              </a:rPr>
              <a:t> 7-8 : </a:t>
            </a:r>
            <a:r>
              <a:rPr lang="en-US" sz="3200" dirty="0" err="1" smtClean="0">
                <a:latin typeface="Century" pitchFamily="18" charset="0"/>
              </a:rPr>
              <a:t>Informasi</a:t>
            </a:r>
            <a:r>
              <a:rPr lang="en-US" sz="3200" dirty="0" smtClean="0">
                <a:latin typeface="Century" pitchFamily="18" charset="0"/>
              </a:rPr>
              <a:t> &amp; </a:t>
            </a:r>
            <a:r>
              <a:rPr lang="en-US" sz="3200" dirty="0" err="1" smtClean="0">
                <a:latin typeface="Century" pitchFamily="18" charset="0"/>
              </a:rPr>
              <a:t>Kontrak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Kerja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172450" cy="5334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entury" pitchFamily="18" charset="0"/>
              </a:rPr>
              <a:t>PRT </a:t>
            </a:r>
            <a:r>
              <a:rPr lang="en-US" sz="2400" dirty="0" err="1" smtClean="0">
                <a:latin typeface="Century" pitchFamily="18" charset="0"/>
              </a:rPr>
              <a:t>wajib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diberi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informasi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mengenai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syarat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ketentuan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dengan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cara</a:t>
            </a:r>
            <a:r>
              <a:rPr lang="en-US" sz="2400" dirty="0" smtClean="0">
                <a:latin typeface="Century" pitchFamily="18" charset="0"/>
              </a:rPr>
              <a:t> yang </a:t>
            </a:r>
            <a:r>
              <a:rPr lang="en-US" sz="2400" dirty="0" err="1" smtClean="0">
                <a:latin typeface="Century" pitchFamily="18" charset="0"/>
              </a:rPr>
              <a:t>tepat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dapat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diverifikasi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mudah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dimengerti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lebih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baik</a:t>
            </a:r>
            <a:r>
              <a:rPr lang="en-US" sz="2400" dirty="0" smtClean="0">
                <a:latin typeface="Century" pitchFamily="18" charset="0"/>
              </a:rPr>
              <a:t>, </a:t>
            </a:r>
          </a:p>
          <a:p>
            <a:pPr eaLnBrk="1" hangingPunct="1"/>
            <a:r>
              <a:rPr lang="en-US" sz="2400" dirty="0" err="1" smtClean="0">
                <a:latin typeface="Century" pitchFamily="18" charset="0"/>
              </a:rPr>
              <a:t>Diberi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kontrak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sesuai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dengan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hukum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nasional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regulasi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atau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kesepakatan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kolektif</a:t>
            </a:r>
            <a:r>
              <a:rPr lang="en-US" sz="2400" dirty="0" smtClean="0">
                <a:latin typeface="Century" pitchFamily="18" charset="0"/>
              </a:rPr>
              <a:t> yang </a:t>
            </a:r>
            <a:r>
              <a:rPr lang="en-US" sz="2400" dirty="0" err="1" smtClean="0">
                <a:latin typeface="Century" pitchFamily="18" charset="0"/>
              </a:rPr>
              <a:t>berlaku</a:t>
            </a:r>
            <a:r>
              <a:rPr lang="en-US" sz="2400" dirty="0" smtClean="0">
                <a:latin typeface="Century" pitchFamily="18" charset="0"/>
              </a:rPr>
              <a:t>. </a:t>
            </a:r>
          </a:p>
          <a:p>
            <a:pPr eaLnBrk="1" hangingPunct="1"/>
            <a:r>
              <a:rPr lang="en-US" sz="2400" dirty="0" err="1" smtClean="0">
                <a:latin typeface="Century" pitchFamily="18" charset="0"/>
              </a:rPr>
              <a:t>Komponen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dalam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Kontrak</a:t>
            </a:r>
            <a:r>
              <a:rPr lang="en-US" sz="2400" dirty="0" smtClean="0">
                <a:latin typeface="Century" pitchFamily="18" charset="0"/>
              </a:rPr>
              <a:t> : </a:t>
            </a:r>
            <a:r>
              <a:rPr lang="en-US" sz="2400" dirty="0" err="1" smtClean="0">
                <a:latin typeface="Century" pitchFamily="18" charset="0"/>
              </a:rPr>
              <a:t>Identitas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para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pihak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alamat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tempat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bekerja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Jenis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Pekerjaan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Jangka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waktu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jumlah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dan</a:t>
            </a:r>
            <a:r>
              <a:rPr lang="en-US" sz="2400" dirty="0" smtClean="0">
                <a:latin typeface="Century" pitchFamily="18" charset="0"/>
              </a:rPr>
              <a:t> model </a:t>
            </a:r>
            <a:r>
              <a:rPr lang="en-US" sz="2400" dirty="0" err="1" smtClean="0">
                <a:latin typeface="Century" pitchFamily="18" charset="0"/>
              </a:rPr>
              <a:t>pembayaran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upah</a:t>
            </a:r>
            <a:r>
              <a:rPr lang="en-US" sz="2400" dirty="0" smtClean="0">
                <a:latin typeface="Century" pitchFamily="18" charset="0"/>
              </a:rPr>
              <a:t>, Jam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 normal, Jam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tambahan</a:t>
            </a:r>
            <a:r>
              <a:rPr lang="en-US" sz="2400" dirty="0" smtClean="0">
                <a:latin typeface="Century" pitchFamily="18" charset="0"/>
              </a:rPr>
              <a:t> (</a:t>
            </a:r>
            <a:r>
              <a:rPr lang="en-US" sz="2400" dirty="0" err="1" smtClean="0">
                <a:latin typeface="Century" pitchFamily="18" charset="0"/>
              </a:rPr>
              <a:t>lembur</a:t>
            </a:r>
            <a:r>
              <a:rPr lang="en-US" sz="2400" dirty="0" smtClean="0">
                <a:latin typeface="Century" pitchFamily="18" charset="0"/>
              </a:rPr>
              <a:t>), </a:t>
            </a:r>
            <a:r>
              <a:rPr lang="en-US" sz="2400" dirty="0" err="1" smtClean="0">
                <a:latin typeface="Century" pitchFamily="18" charset="0"/>
              </a:rPr>
              <a:t>Akomodasi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Hak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Cuti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Masa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Percobaan</a:t>
            </a:r>
            <a:r>
              <a:rPr lang="en-US" sz="2400" dirty="0" smtClean="0">
                <a:latin typeface="Century" pitchFamily="18" charset="0"/>
              </a:rPr>
              <a:t>, </a:t>
            </a:r>
            <a:r>
              <a:rPr lang="en-US" sz="2400" dirty="0" err="1" smtClean="0">
                <a:latin typeface="Century" pitchFamily="18" charset="0"/>
              </a:rPr>
              <a:t>Repatriasi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dan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Pemutusan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Hubungan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sz="2400" dirty="0" smtClean="0">
                <a:latin typeface="Century" pitchFamily="18" charset="0"/>
              </a:rPr>
              <a:t>PRT </a:t>
            </a:r>
            <a:r>
              <a:rPr lang="en-US" sz="2400" dirty="0" err="1" smtClean="0">
                <a:latin typeface="Century" pitchFamily="18" charset="0"/>
              </a:rPr>
              <a:t>migran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harus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mendapatkan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kontrak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kerja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sebelum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berangkat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ke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negara</a:t>
            </a:r>
            <a:r>
              <a:rPr lang="en-US" sz="2400" dirty="0" smtClean="0">
                <a:latin typeface="Century" pitchFamily="18" charset="0"/>
              </a:rPr>
              <a:t> </a:t>
            </a:r>
            <a:r>
              <a:rPr lang="en-US" sz="2400" dirty="0" err="1" smtClean="0">
                <a:latin typeface="Century" pitchFamily="18" charset="0"/>
              </a:rPr>
              <a:t>tujuan</a:t>
            </a:r>
            <a:r>
              <a:rPr lang="en-US" sz="2400" dirty="0" smtClean="0">
                <a:latin typeface="Century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245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latin typeface="Century" pitchFamily="18" charset="0"/>
              </a:rPr>
              <a:t>Pasal</a:t>
            </a:r>
            <a:r>
              <a:rPr lang="en-US" sz="3200" dirty="0" smtClean="0">
                <a:latin typeface="Century" pitchFamily="18" charset="0"/>
              </a:rPr>
              <a:t> 9 : </a:t>
            </a:r>
            <a:r>
              <a:rPr lang="en-US" sz="3200" dirty="0" err="1" smtClean="0">
                <a:latin typeface="Century" pitchFamily="18" charset="0"/>
              </a:rPr>
              <a:t>Kebebasan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Bergerak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dan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Memegang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dokumen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pribadi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sendiri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48650" cy="5257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" pitchFamily="18" charset="0"/>
              </a:rPr>
              <a:t>PRT </a:t>
            </a:r>
            <a:r>
              <a:rPr lang="en-US" dirty="0" err="1" smtClean="0">
                <a:latin typeface="Century" pitchFamily="18" charset="0"/>
              </a:rPr>
              <a:t>Bebas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Bernegosiasi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dengan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majikan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apakah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tinggal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rumah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tangga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atau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tidak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Tidak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terikat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untuk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tetap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berada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rumah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tangga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selama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jangka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waktu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istirahat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harian,mingguan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atau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cuti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tahunan</a:t>
            </a:r>
            <a:endParaRPr lang="en-US" dirty="0" smtClean="0">
              <a:latin typeface="Century" pitchFamily="18" charset="0"/>
            </a:endParaRP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Berhak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menyimpan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dokumen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perjalanan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identitas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mereka</a:t>
            </a:r>
            <a:endParaRPr lang="en-US" dirty="0" smtClean="0">
              <a:latin typeface="Century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4865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latin typeface="Century" pitchFamily="18" charset="0"/>
              </a:rPr>
              <a:t>Pasal</a:t>
            </a:r>
            <a:r>
              <a:rPr lang="en-US" sz="4400" dirty="0" smtClean="0">
                <a:latin typeface="Century" pitchFamily="18" charset="0"/>
              </a:rPr>
              <a:t> 10 : Jam </a:t>
            </a:r>
            <a:r>
              <a:rPr lang="en-US" sz="4400" dirty="0" err="1" smtClean="0">
                <a:latin typeface="Century" pitchFamily="18" charset="0"/>
              </a:rPr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24850" cy="54102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entury" pitchFamily="18" charset="0"/>
              </a:rPr>
              <a:t>Pengaturan</a:t>
            </a:r>
            <a:r>
              <a:rPr lang="en-US" dirty="0" smtClean="0">
                <a:latin typeface="Century" pitchFamily="18" charset="0"/>
              </a:rPr>
              <a:t> jam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 normal, </a:t>
            </a:r>
            <a:r>
              <a:rPr lang="en-US" dirty="0" err="1" smtClean="0">
                <a:latin typeface="Century" pitchFamily="18" charset="0"/>
              </a:rPr>
              <a:t>kompensasi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lembur</a:t>
            </a:r>
            <a:r>
              <a:rPr lang="en-US" dirty="0" smtClean="0">
                <a:latin typeface="Century" pitchFamily="18" charset="0"/>
              </a:rPr>
              <a:t>, </a:t>
            </a:r>
            <a:r>
              <a:rPr lang="en-US" dirty="0" err="1" smtClean="0">
                <a:latin typeface="Century" pitchFamily="18" charset="0"/>
              </a:rPr>
              <a:t>istirahat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harian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cuti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tahunan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Istirahat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mingguan</a:t>
            </a:r>
            <a:r>
              <a:rPr lang="en-US" dirty="0" smtClean="0">
                <a:latin typeface="Century" pitchFamily="18" charset="0"/>
              </a:rPr>
              <a:t> 24 jam </a:t>
            </a:r>
            <a:r>
              <a:rPr lang="en-US" dirty="0" err="1" smtClean="0">
                <a:latin typeface="Century" pitchFamily="18" charset="0"/>
              </a:rPr>
              <a:t>berturut-turut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dalam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jangka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waktu</a:t>
            </a:r>
            <a:r>
              <a:rPr lang="en-US" dirty="0" smtClean="0">
                <a:latin typeface="Century" pitchFamily="18" charset="0"/>
              </a:rPr>
              <a:t> 7 </a:t>
            </a:r>
            <a:r>
              <a:rPr lang="en-US" dirty="0" err="1" smtClean="0">
                <a:latin typeface="Century" pitchFamily="18" charset="0"/>
              </a:rPr>
              <a:t>hari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Jangka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waktu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saat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pekerja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rumah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tangga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tidak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bisa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menggunakan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waktu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sesuai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keinginan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mereka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mana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harus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tetap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melayani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rumah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tangga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harus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dianggap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masa</a:t>
            </a:r>
            <a:r>
              <a:rPr lang="en-US" dirty="0" smtClean="0">
                <a:latin typeface="Century" pitchFamily="18" charset="0"/>
              </a:rPr>
              <a:t> jam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.</a:t>
            </a:r>
            <a:endParaRPr lang="en-US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72450" cy="8382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Century" pitchFamily="18" charset="0"/>
              </a:rPr>
              <a:t>Pasal</a:t>
            </a:r>
            <a:r>
              <a:rPr lang="en-US" sz="3600" dirty="0" smtClean="0">
                <a:latin typeface="Century" pitchFamily="18" charset="0"/>
              </a:rPr>
              <a:t> 11-12; </a:t>
            </a:r>
            <a:r>
              <a:rPr lang="en-US" sz="3600" dirty="0" err="1" smtClean="0">
                <a:latin typeface="Century" pitchFamily="18" charset="0"/>
              </a:rPr>
              <a:t>Upah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Pengupahan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324850" cy="5486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" pitchFamily="18" charset="0"/>
              </a:rPr>
              <a:t>PRT </a:t>
            </a:r>
            <a:r>
              <a:rPr lang="en-US" dirty="0" err="1" smtClean="0">
                <a:latin typeface="Century" pitchFamily="18" charset="0"/>
              </a:rPr>
              <a:t>berhak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mendapat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upah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sesuai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dengan</a:t>
            </a:r>
            <a:r>
              <a:rPr lang="en-US" dirty="0" smtClean="0">
                <a:latin typeface="Century" pitchFamily="18" charset="0"/>
              </a:rPr>
              <a:t> standard </a:t>
            </a:r>
            <a:r>
              <a:rPr lang="en-US" dirty="0" err="1" smtClean="0">
                <a:latin typeface="Century" pitchFamily="18" charset="0"/>
              </a:rPr>
              <a:t>upah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layak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tanpa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diskriminasi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berdasarkan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jenis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kelamin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Pembayaran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upah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dapat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dilakukan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dengan</a:t>
            </a:r>
            <a:r>
              <a:rPr lang="en-US" dirty="0" smtClean="0">
                <a:latin typeface="Century" pitchFamily="18" charset="0"/>
              </a:rPr>
              <a:t> transfer, </a:t>
            </a:r>
            <a:r>
              <a:rPr lang="en-US" dirty="0" err="1" smtClean="0">
                <a:latin typeface="Century" pitchFamily="18" charset="0"/>
              </a:rPr>
              <a:t>cek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atau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secara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langsung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berdasarkan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kesepakatan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dalam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kontrak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Kerja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Komnas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1450" cy="4876800"/>
          </a:xfrm>
        </p:spPr>
        <p:txBody>
          <a:bodyPr/>
          <a:lstStyle/>
          <a:p>
            <a:pPr algn="just"/>
            <a:r>
              <a:rPr lang="en-US" sz="2400" dirty="0" err="1" smtClean="0"/>
              <a:t>Komisi</a:t>
            </a:r>
            <a:r>
              <a:rPr lang="en-US" sz="2400" dirty="0" smtClean="0"/>
              <a:t>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anti </a:t>
            </a:r>
            <a:r>
              <a:rPr lang="en-US" sz="2400" dirty="0" err="1" smtClean="0"/>
              <a:t>Kekerasan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(</a:t>
            </a:r>
            <a:r>
              <a:rPr lang="en-US" sz="2400" dirty="0" err="1" smtClean="0"/>
              <a:t>Komnas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)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 HAM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Independen,berdiri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sv-SE" sz="2400" dirty="0" smtClean="0"/>
              <a:t>Keputusan Presiden No. 181 tahun 1998 dan telah diperbaharui menjadi Peraturan Presiden No. 65 Tahun 2005.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kondusif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penghapusan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kekerasan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penegakkan</a:t>
            </a:r>
            <a:r>
              <a:rPr lang="en-US" sz="2400" dirty="0" smtClean="0"/>
              <a:t> HAM 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pencegahan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penanggulangan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segala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kekerasan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perlindungan</a:t>
            </a:r>
            <a:r>
              <a:rPr lang="en-US" sz="2400" dirty="0" smtClean="0"/>
              <a:t> HAM </a:t>
            </a:r>
            <a:r>
              <a:rPr lang="en-US" sz="2400" dirty="0" err="1" smtClean="0"/>
              <a:t>perempuan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4865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latin typeface="Century" pitchFamily="18" charset="0"/>
              </a:rPr>
              <a:t>Pasal</a:t>
            </a:r>
            <a:r>
              <a:rPr lang="en-US" sz="3200" dirty="0" smtClean="0">
                <a:latin typeface="Century" pitchFamily="18" charset="0"/>
              </a:rPr>
              <a:t> 12-13 : </a:t>
            </a:r>
            <a:r>
              <a:rPr lang="en-US" sz="3200" dirty="0" err="1" smtClean="0">
                <a:latin typeface="Century" pitchFamily="18" charset="0"/>
              </a:rPr>
              <a:t>Hak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Jaminan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Kesehatan</a:t>
            </a:r>
            <a:r>
              <a:rPr lang="en-US" sz="3200" dirty="0" smtClean="0">
                <a:latin typeface="Century" pitchFamily="18" charset="0"/>
              </a:rPr>
              <a:t>, </a:t>
            </a:r>
            <a:r>
              <a:rPr lang="en-US" sz="3200" dirty="0" err="1" smtClean="0">
                <a:latin typeface="Century" pitchFamily="18" charset="0"/>
              </a:rPr>
              <a:t>Sosial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dan</a:t>
            </a:r>
            <a:r>
              <a:rPr lang="en-US" sz="3200" dirty="0" smtClean="0">
                <a:latin typeface="Century" pitchFamily="18" charset="0"/>
              </a:rPr>
              <a:t> </a:t>
            </a:r>
            <a:r>
              <a:rPr lang="en-US" sz="3200" dirty="0" err="1" smtClean="0">
                <a:latin typeface="Century" pitchFamily="18" charset="0"/>
              </a:rPr>
              <a:t>Reproduksi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324850" cy="5257800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latin typeface="Century" pitchFamily="18" charset="0"/>
              </a:rPr>
              <a:t>Setiap</a:t>
            </a:r>
            <a:r>
              <a:rPr lang="en-US" sz="4000" dirty="0" smtClean="0">
                <a:latin typeface="Century" pitchFamily="18" charset="0"/>
              </a:rPr>
              <a:t> PRT </a:t>
            </a:r>
            <a:r>
              <a:rPr lang="en-US" sz="4000" dirty="0" err="1" smtClean="0">
                <a:latin typeface="Century" pitchFamily="18" charset="0"/>
              </a:rPr>
              <a:t>berhak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mendapatkan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lingkungan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Kerja</a:t>
            </a:r>
            <a:r>
              <a:rPr lang="en-US" sz="4000" dirty="0" smtClean="0">
                <a:latin typeface="Century" pitchFamily="18" charset="0"/>
              </a:rPr>
              <a:t> yang </a:t>
            </a:r>
            <a:r>
              <a:rPr lang="en-US" sz="4000" dirty="0" err="1" smtClean="0">
                <a:latin typeface="Century" pitchFamily="18" charset="0"/>
              </a:rPr>
              <a:t>aman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dan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sehat</a:t>
            </a:r>
            <a:r>
              <a:rPr lang="en-US" sz="4000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sz="4000" dirty="0" smtClean="0">
                <a:latin typeface="Century" pitchFamily="18" charset="0"/>
              </a:rPr>
              <a:t>PRT </a:t>
            </a:r>
            <a:r>
              <a:rPr lang="en-US" sz="4000" dirty="0" err="1" smtClean="0">
                <a:latin typeface="Century" pitchFamily="18" charset="0"/>
              </a:rPr>
              <a:t>berhak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mendapat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jaminan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sosial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termasuk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berkenaan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dengan</a:t>
            </a:r>
            <a:r>
              <a:rPr lang="en-US" sz="4000" dirty="0" smtClean="0">
                <a:latin typeface="Century" pitchFamily="18" charset="0"/>
              </a:rPr>
              <a:t> </a:t>
            </a:r>
            <a:r>
              <a:rPr lang="en-US" sz="4000" dirty="0" err="1" smtClean="0">
                <a:latin typeface="Century" pitchFamily="18" charset="0"/>
              </a:rPr>
              <a:t>persalinan</a:t>
            </a:r>
            <a:r>
              <a:rPr lang="en-US" sz="4000" dirty="0" smtClean="0">
                <a:latin typeface="Century" pitchFamily="18" charset="0"/>
              </a:rPr>
              <a:t>.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9625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Century" pitchFamily="18" charset="0"/>
              </a:rPr>
              <a:t>Pasal</a:t>
            </a:r>
            <a:r>
              <a:rPr lang="en-US" sz="3600" dirty="0" smtClean="0">
                <a:latin typeface="Century" pitchFamily="18" charset="0"/>
              </a:rPr>
              <a:t> 15 : </a:t>
            </a:r>
            <a:r>
              <a:rPr lang="en-US" sz="3600" dirty="0" err="1" smtClean="0">
                <a:latin typeface="Century" pitchFamily="18" charset="0"/>
              </a:rPr>
              <a:t>Agen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Penyalur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Penempatan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401050" cy="50292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Century" pitchFamily="18" charset="0"/>
              </a:rPr>
              <a:t>Kewajiban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pemerintah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untuk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memberi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perlindungan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mencegah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kekerasan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terhadap</a:t>
            </a:r>
            <a:r>
              <a:rPr lang="en-US" sz="2800" dirty="0" smtClean="0">
                <a:latin typeface="Century" pitchFamily="18" charset="0"/>
              </a:rPr>
              <a:t> PRT </a:t>
            </a:r>
            <a:r>
              <a:rPr lang="en-US" sz="2800" dirty="0" err="1" smtClean="0">
                <a:latin typeface="Century" pitchFamily="18" charset="0"/>
              </a:rPr>
              <a:t>dalam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proses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perekrutan</a:t>
            </a:r>
            <a:r>
              <a:rPr lang="en-US" sz="2800" dirty="0" smtClean="0">
                <a:latin typeface="Century" pitchFamily="18" charset="0"/>
              </a:rPr>
              <a:t> PRT yang </a:t>
            </a:r>
            <a:r>
              <a:rPr lang="en-US" sz="2800" dirty="0" err="1" smtClean="0">
                <a:latin typeface="Century" pitchFamily="18" charset="0"/>
              </a:rPr>
              <a:t>dilakukan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oleh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agen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penempatan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penyalur</a:t>
            </a:r>
            <a:r>
              <a:rPr lang="en-US" sz="2800" dirty="0" smtClean="0">
                <a:latin typeface="Century" pitchFamily="18" charset="0"/>
              </a:rPr>
              <a:t>.</a:t>
            </a:r>
          </a:p>
          <a:p>
            <a:pPr eaLnBrk="1" hangingPunct="1"/>
            <a:r>
              <a:rPr lang="en-US" sz="2800" dirty="0" err="1" smtClean="0">
                <a:latin typeface="Century" pitchFamily="18" charset="0"/>
              </a:rPr>
              <a:t>Kewajiban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pemerintah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untuk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mengatur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beroperasinya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agen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penempatan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penyalur</a:t>
            </a:r>
            <a:r>
              <a:rPr lang="en-US" sz="2800" dirty="0" smtClean="0">
                <a:latin typeface="Century" pitchFamily="18" charset="0"/>
              </a:rPr>
              <a:t> PRT, </a:t>
            </a:r>
            <a:r>
              <a:rPr lang="en-US" sz="2800" dirty="0" err="1" smtClean="0">
                <a:latin typeface="Century" pitchFamily="18" charset="0"/>
              </a:rPr>
              <a:t>termasuk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pengaturan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memberikan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sanksi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pada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agen</a:t>
            </a:r>
            <a:r>
              <a:rPr lang="en-US" sz="2800" dirty="0" smtClean="0">
                <a:latin typeface="Century" pitchFamily="18" charset="0"/>
              </a:rPr>
              <a:t> yang </a:t>
            </a:r>
            <a:r>
              <a:rPr lang="en-US" sz="2800" dirty="0" err="1" smtClean="0">
                <a:latin typeface="Century" pitchFamily="18" charset="0"/>
              </a:rPr>
              <a:t>melakukan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kekerasan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dan</a:t>
            </a:r>
            <a:r>
              <a:rPr lang="en-US" sz="2800" dirty="0" smtClean="0">
                <a:latin typeface="Century" pitchFamily="18" charset="0"/>
              </a:rPr>
              <a:t> </a:t>
            </a:r>
            <a:r>
              <a:rPr lang="en-US" sz="2800" dirty="0" err="1" smtClean="0">
                <a:latin typeface="Century" pitchFamily="18" charset="0"/>
              </a:rPr>
              <a:t>penipuan</a:t>
            </a:r>
            <a:endParaRPr lang="en-US" sz="2800" dirty="0" smtClean="0">
              <a:latin typeface="Century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32485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latin typeface="Century" pitchFamily="18" charset="0"/>
              </a:rPr>
              <a:t>Pasal</a:t>
            </a:r>
            <a:r>
              <a:rPr lang="en-US" sz="3600" dirty="0" smtClean="0">
                <a:latin typeface="Century" pitchFamily="18" charset="0"/>
              </a:rPr>
              <a:t> 16-17; </a:t>
            </a:r>
            <a:r>
              <a:rPr lang="en-US" sz="3600" dirty="0" err="1" smtClean="0">
                <a:latin typeface="Century" pitchFamily="18" charset="0"/>
              </a:rPr>
              <a:t>Hak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Persamaan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Hukum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Penyelesaian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Perselisihan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324850" cy="50292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latin typeface="Century" pitchFamily="18" charset="0"/>
              </a:rPr>
              <a:t>Hak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setara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di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depan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Hukum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penyelesaian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pertikaian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di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hadapan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pengadilan</a:t>
            </a:r>
            <a:r>
              <a:rPr lang="en-US" sz="3600" dirty="0" smtClean="0">
                <a:latin typeface="Century" pitchFamily="18" charset="0"/>
              </a:rPr>
              <a:t> </a:t>
            </a:r>
          </a:p>
          <a:p>
            <a:pPr eaLnBrk="1" hangingPunct="1"/>
            <a:r>
              <a:rPr lang="en-US" sz="3600" dirty="0" smtClean="0">
                <a:latin typeface="Century" pitchFamily="18" charset="0"/>
              </a:rPr>
              <a:t>PRT </a:t>
            </a:r>
            <a:r>
              <a:rPr lang="en-US" sz="3600" dirty="0" err="1" smtClean="0">
                <a:latin typeface="Century" pitchFamily="18" charset="0"/>
              </a:rPr>
              <a:t>memiliki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akses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ke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pengadilan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atau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prosedur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penyelesaian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lainnya</a:t>
            </a:r>
            <a:r>
              <a:rPr lang="en-US" sz="3600" dirty="0" smtClean="0">
                <a:latin typeface="Century" pitchFamily="18" charset="0"/>
              </a:rPr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096250" cy="1295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Century" pitchFamily="18" charset="0"/>
              </a:rPr>
              <a:t>Pasal</a:t>
            </a:r>
            <a:r>
              <a:rPr lang="en-US" sz="3600" dirty="0" smtClean="0">
                <a:latin typeface="Century" pitchFamily="18" charset="0"/>
              </a:rPr>
              <a:t> 20-26 : </a:t>
            </a:r>
            <a:r>
              <a:rPr lang="en-US" sz="3600" dirty="0" err="1" smtClean="0">
                <a:latin typeface="Century" pitchFamily="18" charset="0"/>
              </a:rPr>
              <a:t>Administrasi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dan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Keberlakuan</a:t>
            </a:r>
            <a:r>
              <a:rPr lang="en-US" sz="3600" dirty="0" smtClean="0">
                <a:latin typeface="Century" pitchFamily="18" charset="0"/>
              </a:rPr>
              <a:t> </a:t>
            </a:r>
            <a:r>
              <a:rPr lang="en-US" sz="3600" dirty="0" err="1" smtClean="0">
                <a:latin typeface="Century" pitchFamily="18" charset="0"/>
              </a:rPr>
              <a:t>Konvensi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96250" cy="48768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entury" pitchFamily="18" charset="0"/>
              </a:rPr>
              <a:t>Konvensi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ini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berlaku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setelah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diratifikasi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oleh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dua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negara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anggota</a:t>
            </a:r>
            <a:r>
              <a:rPr lang="en-US" dirty="0" smtClean="0">
                <a:latin typeface="Century" pitchFamily="18" charset="0"/>
              </a:rPr>
              <a:t> yang </a:t>
            </a:r>
            <a:r>
              <a:rPr lang="en-US" dirty="0" err="1" smtClean="0">
                <a:latin typeface="Century" pitchFamily="18" charset="0"/>
              </a:rPr>
              <a:t>terdaftar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pada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sekretaris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jendral</a:t>
            </a:r>
            <a:r>
              <a:rPr lang="en-US" dirty="0" smtClean="0">
                <a:latin typeface="Century" pitchFamily="18" charset="0"/>
              </a:rPr>
              <a:t> ILO.</a:t>
            </a:r>
          </a:p>
          <a:p>
            <a:pPr eaLnBrk="1" hangingPunct="1"/>
            <a:r>
              <a:rPr lang="en-US" dirty="0" err="1" smtClean="0">
                <a:latin typeface="Century" pitchFamily="18" charset="0"/>
              </a:rPr>
              <a:t>Konvensi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berlaku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setelah</a:t>
            </a:r>
            <a:r>
              <a:rPr lang="en-US" dirty="0" smtClean="0">
                <a:latin typeface="Century" pitchFamily="18" charset="0"/>
              </a:rPr>
              <a:t> 12 </a:t>
            </a:r>
            <a:r>
              <a:rPr lang="en-US" dirty="0" err="1" smtClean="0">
                <a:latin typeface="Century" pitchFamily="18" charset="0"/>
              </a:rPr>
              <a:t>bulan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setelah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ratifikasi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en-US" dirty="0" err="1" smtClean="0">
                <a:latin typeface="Century" pitchFamily="18" charset="0"/>
              </a:rPr>
              <a:t>didaftarkan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096250" cy="6096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Kesimpulan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01050" cy="5410200"/>
          </a:xfrm>
        </p:spPr>
        <p:txBody>
          <a:bodyPr/>
          <a:lstStyle/>
          <a:p>
            <a:pPr lvl="0"/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tangga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PRT </a:t>
            </a:r>
            <a:r>
              <a:rPr lang="en-US" sz="2200" dirty="0" err="1" smtClean="0"/>
              <a:t>sendiri</a:t>
            </a:r>
            <a:r>
              <a:rPr lang="en-US" sz="2200" dirty="0" smtClean="0"/>
              <a:t>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kekhasan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hal</a:t>
            </a:r>
            <a:r>
              <a:rPr lang="en-US" sz="2200" dirty="0" smtClean="0"/>
              <a:t> </a:t>
            </a:r>
            <a:r>
              <a:rPr lang="en-US" sz="2200" dirty="0" err="1" smtClean="0"/>
              <a:t>relasi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</a:t>
            </a:r>
            <a:r>
              <a:rPr lang="en-US" sz="2200" dirty="0" err="1" smtClean="0"/>
              <a:t>jasa</a:t>
            </a:r>
            <a:r>
              <a:rPr lang="en-US" sz="2200" dirty="0" smtClean="0"/>
              <a:t>, </a:t>
            </a:r>
            <a:r>
              <a:rPr lang="en-US" sz="2200" dirty="0" err="1" smtClean="0"/>
              <a:t>ruang</a:t>
            </a:r>
            <a:r>
              <a:rPr lang="en-US" sz="2200" dirty="0" smtClean="0"/>
              <a:t> </a:t>
            </a:r>
            <a:r>
              <a:rPr lang="en-US" sz="2200" dirty="0" err="1" smtClean="0"/>
              <a:t>lingkup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domestik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pandangan</a:t>
            </a:r>
            <a:r>
              <a:rPr lang="en-US" sz="2200" dirty="0" smtClean="0"/>
              <a:t> </a:t>
            </a:r>
            <a:r>
              <a:rPr lang="en-US" sz="2200" dirty="0" err="1" smtClean="0"/>
              <a:t>kultural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pekerjaan</a:t>
            </a:r>
            <a:r>
              <a:rPr lang="en-US" sz="2200" dirty="0" smtClean="0"/>
              <a:t> </a:t>
            </a:r>
            <a:r>
              <a:rPr lang="en-US" sz="2200" dirty="0" err="1" smtClean="0"/>
              <a:t>rumah</a:t>
            </a:r>
            <a:r>
              <a:rPr lang="en-US" sz="2200" dirty="0" smtClean="0"/>
              <a:t> </a:t>
            </a:r>
            <a:r>
              <a:rPr lang="en-US" sz="2200" dirty="0" err="1" smtClean="0"/>
              <a:t>tangga</a:t>
            </a:r>
            <a:r>
              <a:rPr lang="en-US" sz="2200" dirty="0" smtClean="0"/>
              <a:t>. Hal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membutuhkan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khusus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nasional</a:t>
            </a:r>
            <a:r>
              <a:rPr lang="en-US" sz="2200" dirty="0" smtClean="0"/>
              <a:t>.</a:t>
            </a:r>
          </a:p>
          <a:p>
            <a:pPr lvl="0"/>
            <a:r>
              <a:rPr lang="en-US" sz="2200" dirty="0" err="1" smtClean="0"/>
              <a:t>Fakta</a:t>
            </a:r>
            <a:r>
              <a:rPr lang="en-US" sz="2200" dirty="0" smtClean="0"/>
              <a:t> </a:t>
            </a:r>
            <a:r>
              <a:rPr lang="en-US" sz="2200" dirty="0" err="1" smtClean="0"/>
              <a:t>kondisi</a:t>
            </a:r>
            <a:r>
              <a:rPr lang="en-US" sz="2200" dirty="0" smtClean="0"/>
              <a:t> PRT yang </a:t>
            </a:r>
            <a:r>
              <a:rPr lang="en-US" sz="2200" dirty="0" err="1" smtClean="0"/>
              <a:t>rentan</a:t>
            </a:r>
            <a:r>
              <a:rPr lang="en-US" sz="2200" dirty="0" smtClean="0"/>
              <a:t> </a:t>
            </a:r>
            <a:r>
              <a:rPr lang="en-US" sz="2200" dirty="0" err="1" smtClean="0"/>
              <a:t>mengalami</a:t>
            </a:r>
            <a:r>
              <a:rPr lang="en-US" sz="2200" dirty="0" smtClean="0"/>
              <a:t> </a:t>
            </a:r>
            <a:r>
              <a:rPr lang="en-US" sz="2200" dirty="0" err="1" smtClean="0"/>
              <a:t>pelanggaran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kekerasan</a:t>
            </a:r>
            <a:r>
              <a:rPr lang="en-US" sz="2200" dirty="0" smtClean="0"/>
              <a:t> </a:t>
            </a:r>
            <a:r>
              <a:rPr lang="en-US" sz="2200" dirty="0" err="1" smtClean="0"/>
              <a:t>membutuhkan</a:t>
            </a:r>
            <a:r>
              <a:rPr lang="en-US" sz="2200" dirty="0" smtClean="0"/>
              <a:t> </a:t>
            </a:r>
            <a:r>
              <a:rPr lang="en-US" sz="2200" dirty="0" err="1" smtClean="0"/>
              <a:t>regulasi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jaminan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</a:t>
            </a:r>
            <a:r>
              <a:rPr lang="en-US" sz="2200" dirty="0" err="1" smtClean="0"/>
              <a:t>situasi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yang </a:t>
            </a:r>
            <a:r>
              <a:rPr lang="en-US" sz="2200" dirty="0" err="1" smtClean="0"/>
              <a:t>layak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PRT.</a:t>
            </a:r>
          </a:p>
          <a:p>
            <a:pPr lvl="0"/>
            <a:r>
              <a:rPr lang="en-US" sz="2200" dirty="0" err="1" smtClean="0"/>
              <a:t>Konvensi</a:t>
            </a:r>
            <a:r>
              <a:rPr lang="en-US" sz="2200" dirty="0" smtClean="0"/>
              <a:t> ILO 189 </a:t>
            </a:r>
            <a:r>
              <a:rPr lang="en-US" sz="2200" dirty="0" err="1" smtClean="0"/>
              <a:t>tentang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Layak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PRT </a:t>
            </a:r>
            <a:r>
              <a:rPr lang="en-US" sz="2200" dirty="0" err="1" smtClean="0"/>
              <a:t>telah</a:t>
            </a:r>
            <a:r>
              <a:rPr lang="en-US" sz="2200" dirty="0" smtClean="0"/>
              <a:t> </a:t>
            </a:r>
            <a:r>
              <a:rPr lang="en-US" sz="2200" dirty="0" err="1" smtClean="0"/>
              <a:t>diadopsi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.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</a:t>
            </a:r>
            <a:r>
              <a:rPr lang="en-US" sz="2200" dirty="0" err="1" smtClean="0"/>
              <a:t>nasional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pengesahan</a:t>
            </a:r>
            <a:r>
              <a:rPr lang="en-US" sz="2200" dirty="0" smtClean="0"/>
              <a:t> </a:t>
            </a:r>
            <a:r>
              <a:rPr lang="en-US" sz="2200" dirty="0" err="1" smtClean="0"/>
              <a:t>rancangan</a:t>
            </a:r>
            <a:r>
              <a:rPr lang="en-US" sz="2200" dirty="0" smtClean="0"/>
              <a:t>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PRT </a:t>
            </a:r>
            <a:r>
              <a:rPr lang="en-US" sz="2200" dirty="0" err="1" smtClean="0"/>
              <a:t>bermanfaat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, </a:t>
            </a:r>
            <a:r>
              <a:rPr lang="en-US" sz="2200" dirty="0" err="1" smtClean="0"/>
              <a:t>pemajuan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pemenuhan</a:t>
            </a:r>
            <a:r>
              <a:rPr lang="en-US" sz="2200" dirty="0" smtClean="0"/>
              <a:t> </a:t>
            </a:r>
            <a:r>
              <a:rPr lang="en-US" sz="2200" dirty="0" err="1" smtClean="0"/>
              <a:t>hak-hak</a:t>
            </a:r>
            <a:r>
              <a:rPr lang="en-US" sz="2200" dirty="0" smtClean="0"/>
              <a:t> PRT, </a:t>
            </a:r>
            <a:r>
              <a:rPr lang="en-US" sz="2200" dirty="0" err="1" smtClean="0"/>
              <a:t>namun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peningkatan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tawar</a:t>
            </a:r>
            <a:r>
              <a:rPr lang="en-US" sz="2200" dirty="0" smtClean="0"/>
              <a:t> Indonesia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berdiplomasi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PRT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negeri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luar</a:t>
            </a:r>
            <a:r>
              <a:rPr lang="en-US" sz="2200" dirty="0" smtClean="0"/>
              <a:t> </a:t>
            </a:r>
            <a:r>
              <a:rPr lang="en-US" sz="2200" dirty="0" err="1" smtClean="0"/>
              <a:t>negeri</a:t>
            </a:r>
            <a:r>
              <a:rPr lang="en-US" sz="2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609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Mandat</a:t>
            </a:r>
            <a:r>
              <a:rPr lang="en-US" dirty="0" smtClean="0"/>
              <a:t> </a:t>
            </a:r>
            <a:r>
              <a:rPr lang="en-US" dirty="0" err="1" smtClean="0"/>
              <a:t>Komnas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40105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err="1" smtClean="0"/>
              <a:t>Menyebarluaskan</a:t>
            </a:r>
            <a:r>
              <a:rPr lang="en-US" sz="2200" dirty="0" smtClean="0"/>
              <a:t> </a:t>
            </a:r>
            <a:r>
              <a:rPr lang="en-US" sz="2200" dirty="0" err="1" smtClean="0"/>
              <a:t>pemahaman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 </a:t>
            </a:r>
            <a:r>
              <a:rPr lang="en-US" sz="2200" dirty="0" err="1" smtClean="0"/>
              <a:t>segala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kekerasan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perempuan</a:t>
            </a:r>
            <a:r>
              <a:rPr lang="en-US" sz="2200" dirty="0" smtClean="0"/>
              <a:t> Indonesia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upaya-upaya</a:t>
            </a:r>
            <a:r>
              <a:rPr lang="en-US" sz="2200" dirty="0" smtClean="0"/>
              <a:t> </a:t>
            </a:r>
            <a:r>
              <a:rPr lang="en-US" sz="2200" dirty="0" err="1" smtClean="0"/>
              <a:t>pencegahan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penanggulangan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penghapusan</a:t>
            </a:r>
            <a:r>
              <a:rPr lang="en-US" sz="2200" dirty="0" smtClean="0"/>
              <a:t> </a:t>
            </a:r>
            <a:r>
              <a:rPr lang="en-US" sz="2200" dirty="0" err="1" smtClean="0"/>
              <a:t>segala</a:t>
            </a:r>
            <a:r>
              <a:rPr lang="en-US" sz="2200" dirty="0" smtClean="0"/>
              <a:t> </a:t>
            </a:r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kekerasan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perempuan</a:t>
            </a:r>
            <a:r>
              <a:rPr lang="en-US" sz="22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pengkajuan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</a:t>
            </a:r>
            <a:r>
              <a:rPr lang="en-US" sz="2200" dirty="0" err="1" smtClean="0"/>
              <a:t>perundang-undangan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berlaku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instrument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relevan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</a:t>
            </a:r>
            <a:r>
              <a:rPr lang="en-US" sz="2200" dirty="0" err="1" smtClean="0"/>
              <a:t>hak-hak</a:t>
            </a:r>
            <a:r>
              <a:rPr lang="en-US" sz="2200" dirty="0" smtClean="0"/>
              <a:t> </a:t>
            </a:r>
            <a:r>
              <a:rPr lang="en-US" sz="2200" dirty="0" err="1" smtClean="0"/>
              <a:t>asasi</a:t>
            </a:r>
            <a:r>
              <a:rPr lang="en-US" sz="2200" dirty="0" smtClean="0"/>
              <a:t> </a:t>
            </a:r>
            <a:r>
              <a:rPr lang="en-US" sz="2200" dirty="0" err="1" smtClean="0"/>
              <a:t>perempuan</a:t>
            </a:r>
            <a:r>
              <a:rPr lang="en-US" sz="22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/>
              <a:t>Melaksanakan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pemantauan</a:t>
            </a:r>
            <a:r>
              <a:rPr lang="en-US" sz="2200" dirty="0" smtClean="0"/>
              <a:t> 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</a:t>
            </a:r>
            <a:r>
              <a:rPr lang="en-US" sz="2200" dirty="0" err="1" smtClean="0"/>
              <a:t>fakta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pendokumentasian</a:t>
            </a:r>
            <a:r>
              <a:rPr lang="en-US" sz="2200" dirty="0" smtClean="0"/>
              <a:t> </a:t>
            </a:r>
            <a:r>
              <a:rPr lang="en-US" sz="2200" dirty="0" err="1" smtClean="0"/>
              <a:t>kekerasan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perempuan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pelanggaran</a:t>
            </a:r>
            <a:r>
              <a:rPr lang="en-US" sz="2200" dirty="0" smtClean="0"/>
              <a:t> HAM </a:t>
            </a:r>
            <a:r>
              <a:rPr lang="en-US" sz="2200" dirty="0" err="1" smtClean="0"/>
              <a:t>perempuan</a:t>
            </a:r>
            <a:r>
              <a:rPr lang="en-US" sz="22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/>
              <a:t>Memberi</a:t>
            </a:r>
            <a:r>
              <a:rPr lang="en-US" sz="2200" dirty="0" smtClean="0"/>
              <a:t> saran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pertimbangan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</a:t>
            </a:r>
            <a:r>
              <a:rPr lang="en-US" sz="2200" dirty="0" err="1" smtClean="0"/>
              <a:t>pemerintah</a:t>
            </a:r>
            <a:r>
              <a:rPr lang="en-US" sz="2200" dirty="0" smtClean="0"/>
              <a:t> </a:t>
            </a:r>
            <a:r>
              <a:rPr lang="en-US" sz="2200" dirty="0" err="1" smtClean="0"/>
              <a:t>maupun</a:t>
            </a:r>
            <a:r>
              <a:rPr lang="en-US" sz="2200" dirty="0" smtClean="0"/>
              <a:t> </a:t>
            </a:r>
            <a:r>
              <a:rPr lang="en-US" sz="2200" dirty="0" err="1" smtClean="0"/>
              <a:t>organisasi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rangka</a:t>
            </a:r>
            <a:r>
              <a:rPr lang="en-US" sz="2200" dirty="0" smtClean="0"/>
              <a:t> </a:t>
            </a:r>
            <a:r>
              <a:rPr lang="en-US" sz="2200" dirty="0" err="1" smtClean="0"/>
              <a:t>mendorong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kebijakan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mendukung</a:t>
            </a:r>
            <a:r>
              <a:rPr lang="en-US" sz="2200" dirty="0" smtClean="0"/>
              <a:t> </a:t>
            </a:r>
            <a:r>
              <a:rPr lang="en-US" sz="2200" dirty="0" err="1" smtClean="0"/>
              <a:t>pencegahan</a:t>
            </a:r>
            <a:r>
              <a:rPr lang="en-US" sz="2200" dirty="0" smtClean="0"/>
              <a:t>, </a:t>
            </a:r>
            <a:r>
              <a:rPr lang="en-US" sz="2200" dirty="0" err="1" smtClean="0"/>
              <a:t>penanggulangan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HAM </a:t>
            </a:r>
            <a:r>
              <a:rPr lang="en-US" sz="2200" dirty="0" err="1" smtClean="0"/>
              <a:t>perempuan</a:t>
            </a:r>
            <a:r>
              <a:rPr lang="en-US" sz="2200" dirty="0" smtClean="0"/>
              <a:t>;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endParaRPr lang="sv-SE" sz="2200" dirty="0" smtClean="0"/>
          </a:p>
          <a:p>
            <a:pPr>
              <a:lnSpc>
                <a:spcPct val="80000"/>
              </a:lnSpc>
            </a:pPr>
            <a:r>
              <a:rPr lang="sv-SE" sz="2200" dirty="0" smtClean="0"/>
              <a:t>mengembangkan kerjasama regional dan internasional guna meningkatkan upaya-upaya pencegahan dan penanggulangan segala bentuk kekerasan terhadap perempuan Indonesia, serta perlindungan penegakan dan pemajuan hak asasi perempuan.</a:t>
            </a:r>
            <a:r>
              <a:rPr lang="en-US" sz="2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838200"/>
          </a:xfrm>
        </p:spPr>
        <p:txBody>
          <a:bodyPr/>
          <a:lstStyle/>
          <a:p>
            <a:pPr algn="ctr"/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43850" cy="5334000"/>
          </a:xfrm>
        </p:spPr>
        <p:txBody>
          <a:bodyPr/>
          <a:lstStyle/>
          <a:p>
            <a:r>
              <a:rPr lang="en-US" dirty="0" smtClean="0"/>
              <a:t>J</a:t>
            </a:r>
            <a:r>
              <a:rPr lang="id-ID" dirty="0" smtClean="0"/>
              <a:t>umlah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(</a:t>
            </a:r>
            <a:r>
              <a:rPr lang="id-ID" dirty="0" smtClean="0"/>
              <a:t>PRT</a:t>
            </a:r>
            <a:r>
              <a:rPr lang="en-US" dirty="0" smtClean="0"/>
              <a:t>)</a:t>
            </a:r>
            <a:r>
              <a:rPr lang="id-ID" dirty="0" smtClean="0"/>
              <a:t> di Indonesia mencapai </a:t>
            </a:r>
            <a:r>
              <a:rPr lang="en-US" dirty="0" err="1" smtClean="0"/>
              <a:t>hampir</a:t>
            </a:r>
            <a:r>
              <a:rPr lang="en-US" dirty="0" smtClean="0"/>
              <a:t> 2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id-ID" dirty="0" smtClean="0"/>
              <a:t>jiwa,  dan</a:t>
            </a:r>
            <a:r>
              <a:rPr lang="en-US" dirty="0" smtClean="0"/>
              <a:t> 12</a:t>
            </a:r>
            <a:r>
              <a:rPr lang="id-ID" dirty="0" smtClean="0"/>
              <a:t>%</a:t>
            </a:r>
            <a:r>
              <a:rPr lang="en-US" dirty="0" smtClean="0"/>
              <a:t> </a:t>
            </a:r>
            <a:r>
              <a:rPr lang="id-ID" dirty="0" smtClean="0"/>
              <a:t>diantaranya adalah P</a:t>
            </a:r>
            <a:r>
              <a:rPr lang="en-US" dirty="0" smtClean="0"/>
              <a:t>RT </a:t>
            </a:r>
            <a:r>
              <a:rPr lang="id-ID" dirty="0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berumur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18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90%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PRT </a:t>
            </a:r>
            <a:r>
              <a:rPr lang="en-US" dirty="0" err="1" smtClean="0"/>
              <a:t>perempuan</a:t>
            </a:r>
            <a:r>
              <a:rPr lang="en-US" dirty="0" smtClean="0"/>
              <a:t>. (Data BPS </a:t>
            </a:r>
            <a:r>
              <a:rPr lang="en-US" dirty="0" err="1" smtClean="0"/>
              <a:t>tahun</a:t>
            </a:r>
            <a:r>
              <a:rPr lang="en-US" dirty="0" smtClean="0"/>
              <a:t> 2008)</a:t>
            </a:r>
          </a:p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tertua</a:t>
            </a:r>
            <a:r>
              <a:rPr lang="en-US" dirty="0" smtClean="0"/>
              <a:t>.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kekhasan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0"/>
            <a:ext cx="7499350" cy="838200"/>
          </a:xfrm>
        </p:spPr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020050" cy="5486400"/>
          </a:xfrm>
        </p:spPr>
        <p:txBody>
          <a:bodyPr/>
          <a:lstStyle/>
          <a:p>
            <a:r>
              <a:rPr lang="en-US" dirty="0" smtClean="0"/>
              <a:t>PRT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tenaga-tenaga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(</a:t>
            </a:r>
            <a:r>
              <a:rPr lang="en-US" i="1" dirty="0" smtClean="0"/>
              <a:t>invisible powers</a:t>
            </a:r>
            <a:r>
              <a:rPr lang="en-US" dirty="0" smtClean="0"/>
              <a:t>) yang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berjalannya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lain.</a:t>
            </a:r>
          </a:p>
          <a:p>
            <a:r>
              <a:rPr lang="en-US" dirty="0" smtClean="0"/>
              <a:t>PRT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penopang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. </a:t>
            </a:r>
            <a:r>
              <a:rPr lang="en-US" dirty="0" err="1" smtClean="0"/>
              <a:t>Merekalah</a:t>
            </a:r>
            <a:r>
              <a:rPr lang="en-US" dirty="0" smtClean="0"/>
              <a:t> yang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tangga-rumah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850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8096250" cy="5638800"/>
          </a:xfrm>
        </p:spPr>
        <p:txBody>
          <a:bodyPr/>
          <a:lstStyle/>
          <a:p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tangga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PRT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/</a:t>
            </a:r>
            <a:r>
              <a:rPr lang="en-US" sz="2800" dirty="0" err="1" smtClean="0"/>
              <a:t>majikan</a:t>
            </a:r>
            <a:r>
              <a:rPr lang="en-US" sz="2800" dirty="0" smtClean="0"/>
              <a:t>.</a:t>
            </a:r>
          </a:p>
          <a:p>
            <a:r>
              <a:rPr lang="id-ID" sz="2800" dirty="0" smtClean="0"/>
              <a:t>Undang-undang No. 13 Tahun 2003 tentang Ketenagakerjaan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id-ID" sz="2800" dirty="0" smtClean="0"/>
              <a:t>mengakui dan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jaminan</a:t>
            </a:r>
            <a:r>
              <a:rPr lang="en-US" sz="2800" dirty="0" smtClean="0"/>
              <a:t> </a:t>
            </a:r>
            <a:r>
              <a:rPr lang="id-ID" sz="2800" dirty="0" smtClean="0"/>
              <a:t>perlindungan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pemenuhan</a:t>
            </a:r>
            <a:r>
              <a:rPr lang="en-US" sz="2800" dirty="0" smtClean="0"/>
              <a:t> </a:t>
            </a:r>
            <a:r>
              <a:rPr lang="en-US" sz="2800" dirty="0" err="1" smtClean="0"/>
              <a:t>hak-hak</a:t>
            </a:r>
            <a:r>
              <a:rPr lang="id-ID" sz="2800" dirty="0" smtClean="0"/>
              <a:t>  dan kewajiban  pekerja yang bekerja di sektor domestik/ rumah tangga. </a:t>
            </a:r>
            <a:endParaRPr lang="en-US" sz="2800" dirty="0" smtClean="0"/>
          </a:p>
          <a:p>
            <a:r>
              <a:rPr lang="en-US" sz="2800" dirty="0" smtClean="0"/>
              <a:t>Dari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Pemantauan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Komnas</a:t>
            </a:r>
            <a:r>
              <a:rPr lang="en-US" sz="2800" dirty="0" smtClean="0"/>
              <a:t> </a:t>
            </a:r>
            <a:r>
              <a:rPr lang="en-US" sz="2800" dirty="0" err="1" smtClean="0"/>
              <a:t>Perempuan</a:t>
            </a:r>
            <a:r>
              <a:rPr lang="en-US" sz="2800" dirty="0" smtClean="0"/>
              <a:t> </a:t>
            </a:r>
            <a:r>
              <a:rPr lang="en-US" sz="2800" dirty="0" err="1" smtClean="0"/>
              <a:t>ditemukan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jenis-jenis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kekerasan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dihadapi</a:t>
            </a:r>
            <a:r>
              <a:rPr lang="en-US" sz="2800" dirty="0" smtClean="0"/>
              <a:t> PRT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&amp;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77250" cy="609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Bentuk-Bentuk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1" y="685800"/>
          <a:ext cx="8153399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910"/>
                <a:gridCol w="1943857"/>
                <a:gridCol w="1799867"/>
                <a:gridCol w="1799867"/>
                <a:gridCol w="1385898"/>
              </a:tblGrid>
              <a:tr h="308933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Eksploitas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Kekerasan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Diskriminasi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Lain-Lain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7827">
                <a:tc>
                  <a:txBody>
                    <a:bodyPr/>
                    <a:lstStyle/>
                    <a:p>
                      <a:r>
                        <a:rPr lang="en-US" dirty="0" smtClean="0"/>
                        <a:t>PRT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Negeri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Jam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berlapis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libur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raya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hanya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sakit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sakit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diberhentikan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Pekerjaan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keyakinan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relijius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PRT ;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memberi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Anjing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dibayarkan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setelah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bekerja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setahun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Penyiksaan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Penganiayaan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dipukul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kekerasan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fisik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Pelecehan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seksual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Akomodasi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layak;kamar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sempit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nyaman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Difitnah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Caci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Maki</a:t>
                      </a: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pulang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Bertemu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Keluarga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bersosialisasi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Isolasi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pembatasan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bergerak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area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rumah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bekerja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reproduksi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haidh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melahirkan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hamil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77250" cy="6096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Bentuk-Bentuk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4582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648"/>
                <a:gridCol w="1677057"/>
                <a:gridCol w="2552043"/>
                <a:gridCol w="1677057"/>
                <a:gridCol w="1385395"/>
              </a:tblGrid>
              <a:tr h="359058">
                <a:tc>
                  <a:txBody>
                    <a:bodyPr/>
                    <a:lstStyle/>
                    <a:p>
                      <a:r>
                        <a:rPr lang="en-US" dirty="0" smtClean="0"/>
                        <a:t>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Eksploitas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Kekerasan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 err="1">
                          <a:latin typeface="Arial"/>
                          <a:ea typeface="Calibri"/>
                          <a:cs typeface="Times New Roman"/>
                        </a:rPr>
                        <a:t>Diskriminasi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Lain-Lain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5942">
                <a:tc>
                  <a:txBody>
                    <a:bodyPr/>
                    <a:lstStyle/>
                    <a:p>
                      <a:r>
                        <a:rPr lang="en-US" dirty="0" smtClean="0"/>
                        <a:t>PRT </a:t>
                      </a:r>
                      <a:r>
                        <a:rPr lang="en-US" dirty="0" err="1" smtClean="0"/>
                        <a:t>di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Negeri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Migran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Bekerja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tanpa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upah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upah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rendah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Beban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berlapis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Jam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diberi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cukup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Pemotongan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upah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6-12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bulan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Bekerja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pengguna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jasa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tapi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dipekerjakan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diberi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tempat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tinggal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memadai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dipaksa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tidur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Diperdagangkan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pelacur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Penyiksaan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fisik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psikis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dipukul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dicubit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disiram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air,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dijambak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dikurung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kamar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bentak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caci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maki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Dipotong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rambutnya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paksa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Dipaksa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makanan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halal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bersosialisasi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area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penampungan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berkomunikasi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keluarga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Kekerasan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seksual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;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Pemerkosaan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percobaan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pemerkosaan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Dipaksa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pornografi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melihat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alat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kelamin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majikan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Perbedaan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antara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pekerja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laki-laki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perempuan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menjalankan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ibadah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keyakinan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boleh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hamil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libur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terkait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hak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reproduksi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33600"/>
            <a:ext cx="7406640" cy="1447800"/>
          </a:xfrm>
        </p:spPr>
        <p:txBody>
          <a:bodyPr/>
          <a:lstStyle/>
          <a:p>
            <a:pPr algn="r"/>
            <a:r>
              <a:rPr lang="en-US" dirty="0" err="1" smtClean="0"/>
              <a:t>Anatomi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r>
              <a:rPr lang="en-US" dirty="0" smtClean="0"/>
              <a:t> ILO 189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subTitle" idx="1"/>
          </p:nvPr>
        </p:nvSpPr>
        <p:spPr>
          <a:xfrm>
            <a:off x="1432560" y="3733800"/>
            <a:ext cx="7406640" cy="1676400"/>
          </a:xfrm>
        </p:spPr>
        <p:txBody>
          <a:bodyPr/>
          <a:lstStyle/>
          <a:p>
            <a:pPr algn="r"/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 </a:t>
            </a:r>
            <a:r>
              <a:rPr lang="en-US" sz="3600" dirty="0" err="1" smtClean="0"/>
              <a:t>Layak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PRT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2290</TotalTime>
  <Words>1521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Urgensi Perlindungan PRT di dalam &amp; di luar Negeri</vt:lpstr>
      <vt:lpstr>Tentang Komnas Perempuan </vt:lpstr>
      <vt:lpstr>Mandat Komnas Perempuan</vt:lpstr>
      <vt:lpstr>Latar Belakang</vt:lpstr>
      <vt:lpstr>Latar Belakang</vt:lpstr>
      <vt:lpstr>Latar Belakang</vt:lpstr>
      <vt:lpstr>Bentuk-Bentuk Masalah </vt:lpstr>
      <vt:lpstr>Bentuk-Bentuk Masalah</vt:lpstr>
      <vt:lpstr>Anatomi Konvensi ILO 189</vt:lpstr>
      <vt:lpstr>Latar Belakang</vt:lpstr>
      <vt:lpstr>Sistematika Konvensi ILO</vt:lpstr>
      <vt:lpstr>Pasal 1-2 Konvensi ;  Ruang Lingkup dan Definisi</vt:lpstr>
      <vt:lpstr>Pasal 3 ; Hak-hak fundamental di Tempat Kerja</vt:lpstr>
      <vt:lpstr>Pasal 4 ; Pengaturan PRTA</vt:lpstr>
      <vt:lpstr>Pasal 5-6 : Perlindungan dari segala bentuk kekerasan, pelecehan dan siksaan dan hak privacy</vt:lpstr>
      <vt:lpstr>Pasal 7-8 : Informasi &amp; Kontrak Kerja</vt:lpstr>
      <vt:lpstr>Pasal 9 : Kebebasan Bergerak dan Memegang dokumen pribadi sendiri</vt:lpstr>
      <vt:lpstr>Pasal 10 : Jam Kerja</vt:lpstr>
      <vt:lpstr>Pasal 11-12; Upah dan Pengupahan</vt:lpstr>
      <vt:lpstr>Pasal 12-13 : Hak Jaminan Kesehatan, Sosial dan Reproduksi</vt:lpstr>
      <vt:lpstr>Pasal 15 : Agen Penyalur dan Penempatan</vt:lpstr>
      <vt:lpstr>Pasal 16-17; Hak Persamaan Hukum dan Penyelesaian Perselisihan</vt:lpstr>
      <vt:lpstr>Pasal 20-26 : Administrasi dan Keberlakuan Konvensi</vt:lpstr>
      <vt:lpstr>Kesimpulan </vt:lpstr>
    </vt:vector>
  </TitlesOfParts>
  <Company>PT. Bank NISP, Tbk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Igor.Ranti</dc:creator>
  <cp:lastModifiedBy>gk_migran</cp:lastModifiedBy>
  <cp:revision>229</cp:revision>
  <dcterms:created xsi:type="dcterms:W3CDTF">2007-12-02T06:14:23Z</dcterms:created>
  <dcterms:modified xsi:type="dcterms:W3CDTF">2012-09-11T08:16:27Z</dcterms:modified>
</cp:coreProperties>
</file>